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9" roundtripDataSignature="AMtx7mj2rVtL2NxnXRScs7NpbnxLQ7kz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rontpage - Logotype (Dark)">
  <p:cSld name="CUSTOM_1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2"/>
          <p:cNvPicPr preferRelativeResize="0"/>
          <p:nvPr/>
        </p:nvPicPr>
        <p:blipFill rotWithShape="1">
          <a:blip r:embed="rId2">
            <a:alphaModFix/>
          </a:blip>
          <a:srcRect b="0" l="247" r="256" t="0"/>
          <a:stretch/>
        </p:blipFill>
        <p:spPr>
          <a:xfrm>
            <a:off x="3899788" y="2457750"/>
            <a:ext cx="1344426" cy="22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2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2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"/>
          <p:cNvPicPr preferRelativeResize="0"/>
          <p:nvPr/>
        </p:nvPicPr>
        <p:blipFill rotWithShape="1">
          <a:blip r:embed="rId3">
            <a:alphaModFix/>
          </a:blip>
          <a:srcRect b="3519" l="0" r="0" t="0"/>
          <a:stretch/>
        </p:blipFill>
        <p:spPr>
          <a:xfrm>
            <a:off x="0" y="0"/>
            <a:ext cx="79928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"/>
          <p:cNvSpPr txBox="1"/>
          <p:nvPr/>
        </p:nvSpPr>
        <p:spPr>
          <a:xfrm>
            <a:off x="4572000" y="884775"/>
            <a:ext cx="4572000" cy="461700"/>
          </a:xfrm>
          <a:prstGeom prst="rect">
            <a:avLst/>
          </a:prstGeom>
          <a:solidFill>
            <a:srgbClr val="F5FF93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BASIC STATISTICS</a:t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 txBox="1"/>
          <p:nvPr/>
        </p:nvSpPr>
        <p:spPr>
          <a:xfrm>
            <a:off x="3834150" y="775575"/>
            <a:ext cx="1475700" cy="461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5FF93"/>
                </a:solidFill>
                <a:latin typeface="Montserrat"/>
                <a:ea typeface="Montserrat"/>
                <a:cs typeface="Montserrat"/>
                <a:sym typeface="Montserrat"/>
              </a:rPr>
              <a:t>STATISTICS</a:t>
            </a:r>
            <a:endParaRPr b="0" i="0" sz="1800" u="none" cap="none" strike="noStrike">
              <a:solidFill>
                <a:srgbClr val="F5FF9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992875" y="2370575"/>
            <a:ext cx="4062300" cy="400200"/>
          </a:xfrm>
          <a:prstGeom prst="rect">
            <a:avLst/>
          </a:prstGeom>
          <a:solidFill>
            <a:srgbClr val="00FF9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VARIABLES: QUALITATIVE &amp; QUANTITATIVE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3"/>
          <p:cNvSpPr txBox="1"/>
          <p:nvPr/>
        </p:nvSpPr>
        <p:spPr>
          <a:xfrm>
            <a:off x="992875" y="3033325"/>
            <a:ext cx="2992200" cy="400200"/>
          </a:xfrm>
          <a:prstGeom prst="rect">
            <a:avLst/>
          </a:prstGeom>
          <a:solidFill>
            <a:srgbClr val="66E8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DESCRIPTIVE &amp; INFERENTIAL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3"/>
          <p:cNvSpPr txBox="1"/>
          <p:nvPr/>
        </p:nvSpPr>
        <p:spPr>
          <a:xfrm>
            <a:off x="992875" y="1707825"/>
            <a:ext cx="3134100" cy="400200"/>
          </a:xfrm>
          <a:prstGeom prst="rect">
            <a:avLst/>
          </a:prstGeom>
          <a:solidFill>
            <a:srgbClr val="FF97E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POPULATION AND SAMPLE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3"/>
          <p:cNvSpPr txBox="1"/>
          <p:nvPr/>
        </p:nvSpPr>
        <p:spPr>
          <a:xfrm>
            <a:off x="6042650" y="3033325"/>
            <a:ext cx="1475700" cy="4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DESCRIPTIVE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3"/>
          <p:cNvSpPr txBox="1"/>
          <p:nvPr/>
        </p:nvSpPr>
        <p:spPr>
          <a:xfrm>
            <a:off x="6042650" y="3576375"/>
            <a:ext cx="1475700" cy="4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INFERENTIAL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3"/>
          <p:cNvSpPr/>
          <p:nvPr/>
        </p:nvSpPr>
        <p:spPr>
          <a:xfrm rot="-5400000">
            <a:off x="4955963" y="2637925"/>
            <a:ext cx="115800" cy="1296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5FF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 txBox="1"/>
          <p:nvPr/>
        </p:nvSpPr>
        <p:spPr>
          <a:xfrm>
            <a:off x="992875" y="1063525"/>
            <a:ext cx="3134100" cy="400200"/>
          </a:xfrm>
          <a:prstGeom prst="rect">
            <a:avLst/>
          </a:prstGeom>
          <a:solidFill>
            <a:srgbClr val="FF97E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POPULATION AND SAMPLE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4"/>
          <p:cNvSpPr txBox="1"/>
          <p:nvPr/>
        </p:nvSpPr>
        <p:spPr>
          <a:xfrm>
            <a:off x="992875" y="1868400"/>
            <a:ext cx="38331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</a:t>
            </a:r>
            <a:r>
              <a:rPr b="1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population</a:t>
            </a:r>
            <a:r>
              <a:rPr b="0" i="1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is any specific collection of objects of interest. </a:t>
            </a:r>
            <a:b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</a:t>
            </a:r>
            <a:r>
              <a:rPr b="1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sample </a:t>
            </a: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is any subset or subcollection of the population.</a:t>
            </a: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F5FF93"/>
                </a:solidFill>
                <a:latin typeface="Montserrat"/>
                <a:ea typeface="Montserrat"/>
                <a:cs typeface="Montserrat"/>
                <a:sym typeface="Montserrat"/>
              </a:rPr>
              <a:t>SAMPLING → BIASES!!!!!!!</a:t>
            </a:r>
            <a:endParaRPr b="0" i="0" sz="1300" u="none" cap="none" strike="noStrike">
              <a:solidFill>
                <a:srgbClr val="F5FF9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"/>
          <p:cNvSpPr txBox="1"/>
          <p:nvPr/>
        </p:nvSpPr>
        <p:spPr>
          <a:xfrm>
            <a:off x="992875" y="1063525"/>
            <a:ext cx="4062300" cy="400200"/>
          </a:xfrm>
          <a:prstGeom prst="rect">
            <a:avLst/>
          </a:prstGeom>
          <a:solidFill>
            <a:srgbClr val="00FF9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VARIABLES: QUALITATIVE &amp; QUANTITATIVE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5"/>
          <p:cNvSpPr txBox="1"/>
          <p:nvPr/>
        </p:nvSpPr>
        <p:spPr>
          <a:xfrm>
            <a:off x="992875" y="1769575"/>
            <a:ext cx="3833100" cy="23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Qualitative data </a:t>
            </a: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are measurements for which there is no natural numerical scale, but which consist of attributes, labels, or other non-numerical characteristics.</a:t>
            </a:r>
            <a:b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Quantitative data </a:t>
            </a: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are numerical measurements that arise from a natural numerical scale → DISCRETE AND CONTINUOUS</a:t>
            </a: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rgbClr val="F5FF93"/>
                </a:solidFill>
                <a:latin typeface="Montserrat"/>
                <a:ea typeface="Montserrat"/>
                <a:cs typeface="Montserrat"/>
                <a:sym typeface="Montserrat"/>
              </a:rPr>
              <a:t>SOMETIMES QUANTIFICATION IS NEEDED</a:t>
            </a:r>
            <a:endParaRPr b="0" i="0" sz="1300" u="none" cap="none" strike="noStrike">
              <a:solidFill>
                <a:srgbClr val="F5FF9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2" name="Google Shape;8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2148" y="0"/>
            <a:ext cx="341185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"/>
          <p:cNvSpPr txBox="1"/>
          <p:nvPr/>
        </p:nvSpPr>
        <p:spPr>
          <a:xfrm>
            <a:off x="992875" y="1639375"/>
            <a:ext cx="3985800" cy="25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highlight>
                <a:srgbClr val="EBF5EB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10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Descriptive statistics </a:t>
            </a: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is the branch of statistics that involves organizing, displaying, and describing data.</a:t>
            </a:r>
            <a:b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1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Inferential statistics </a:t>
            </a: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is the branch of statistics that involves drawing conclusions about a population based on information contained in a sample taken from that population.</a:t>
            </a: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5FF9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6"/>
          <p:cNvSpPr txBox="1"/>
          <p:nvPr/>
        </p:nvSpPr>
        <p:spPr>
          <a:xfrm>
            <a:off x="992875" y="1063525"/>
            <a:ext cx="2992200" cy="400200"/>
          </a:xfrm>
          <a:prstGeom prst="rect">
            <a:avLst/>
          </a:prstGeom>
          <a:solidFill>
            <a:srgbClr val="66E8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DESCRIPTIVE &amp; INFERENTIAL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9" name="Google Shape;8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"/>
          <p:cNvSpPr txBox="1"/>
          <p:nvPr/>
        </p:nvSpPr>
        <p:spPr>
          <a:xfrm>
            <a:off x="992875" y="1063525"/>
            <a:ext cx="1475700" cy="4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DESCRIPTIVE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5" name="Google Shape;9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7"/>
          <p:cNvSpPr txBox="1"/>
          <p:nvPr/>
        </p:nvSpPr>
        <p:spPr>
          <a:xfrm>
            <a:off x="992875" y="1845550"/>
            <a:ext cx="38331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GB" sz="1300" u="none" cap="none" strike="noStrike">
                <a:solidFill>
                  <a:srgbClr val="F5FF93"/>
                </a:solidFill>
                <a:latin typeface="Montserrat"/>
                <a:ea typeface="Montserrat"/>
                <a:cs typeface="Montserrat"/>
                <a:sym typeface="Montserrat"/>
              </a:rPr>
              <a:t>Central tendency: </a:t>
            </a: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Mean, Median and Mode.</a:t>
            </a:r>
            <a:b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300" u="none" cap="none" strike="noStrike">
              <a:solidFill>
                <a:srgbClr val="F5FF9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GB" sz="1300" u="none" cap="none" strike="noStrike">
                <a:solidFill>
                  <a:srgbClr val="F5FF93"/>
                </a:solidFill>
                <a:latin typeface="Montserrat"/>
                <a:ea typeface="Montserrat"/>
                <a:cs typeface="Montserrat"/>
                <a:sym typeface="Montserrat"/>
              </a:rPr>
              <a:t>Variability: </a:t>
            </a: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Range (Max-Min), Variance (Standard Deviation), Kurtosis, etc.</a:t>
            </a:r>
            <a:endParaRPr b="0" i="0" sz="1300" u="none" cap="none" strike="noStrike">
              <a:solidFill>
                <a:srgbClr val="F5FF9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/>
          <p:nvPr/>
        </p:nvSpPr>
        <p:spPr>
          <a:xfrm>
            <a:off x="992875" y="1063525"/>
            <a:ext cx="1475700" cy="4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INFERENTIAL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8"/>
          <p:cNvSpPr txBox="1"/>
          <p:nvPr/>
        </p:nvSpPr>
        <p:spPr>
          <a:xfrm>
            <a:off x="992875" y="1845550"/>
            <a:ext cx="38331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GB" sz="1300" u="none" cap="none" strike="noStrike">
                <a:solidFill>
                  <a:srgbClr val="F5FF93"/>
                </a:solidFill>
                <a:latin typeface="Montserrat"/>
                <a:ea typeface="Montserrat"/>
                <a:cs typeface="Montserrat"/>
                <a:sym typeface="Montserrat"/>
              </a:rPr>
              <a:t>Parametric: </a:t>
            </a: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distribution is known</a:t>
            </a:r>
            <a:b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300" u="none" cap="none" strike="noStrike">
              <a:solidFill>
                <a:srgbClr val="F5FF9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-GB" sz="1300" u="none" cap="none" strike="noStrike">
                <a:solidFill>
                  <a:srgbClr val="F5FF93"/>
                </a:solidFill>
                <a:latin typeface="Montserrat"/>
                <a:ea typeface="Montserrat"/>
                <a:cs typeface="Montserrat"/>
                <a:sym typeface="Montserrat"/>
              </a:rPr>
              <a:t>Non-parametric: </a:t>
            </a:r>
            <a:r>
              <a:rPr b="0" i="0" lang="en-GB" sz="13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 assumptions</a:t>
            </a:r>
            <a:endParaRPr b="0" i="0" sz="1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3" name="Google Shape;10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0411" y="0"/>
            <a:ext cx="343357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68579" y="2630651"/>
            <a:ext cx="3903095" cy="241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9"/>
          <p:cNvPicPr preferRelativeResize="0"/>
          <p:nvPr/>
        </p:nvPicPr>
        <p:blipFill rotWithShape="1">
          <a:blip r:embed="rId3">
            <a:alphaModFix/>
          </a:blip>
          <a:srcRect b="5801" l="39086" r="6668" t="6658"/>
          <a:stretch/>
        </p:blipFill>
        <p:spPr>
          <a:xfrm>
            <a:off x="2841225" y="933225"/>
            <a:ext cx="3461550" cy="306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"/>
          <p:cNvSpPr txBox="1"/>
          <p:nvPr/>
        </p:nvSpPr>
        <p:spPr>
          <a:xfrm>
            <a:off x="4039800" y="2340900"/>
            <a:ext cx="106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thanks</a:t>
            </a:r>
            <a:endParaRPr b="0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